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9B4688-4F20-4E12-8A0A-F8CCF35294E5}" type="datetimeFigureOut">
              <a:rPr lang="es-MX" smtClean="0"/>
              <a:pPr/>
              <a:t>17/10/2016</a:t>
            </a:fld>
            <a:endParaRPr lang="es-MX"/>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51DBC7-3A9F-4DBF-B7C9-CD0D3ADC7AE5}" type="slidenum">
              <a:rPr lang="es-MX" smtClean="0"/>
              <a:pPr/>
              <a:t>‹#›</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1507" name="2 Marcador de notas"/>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smtClean="0"/>
          </a:p>
        </p:txBody>
      </p:sp>
      <p:sp>
        <p:nvSpPr>
          <p:cNvPr id="21508" name="3 Marcador de número de diapositiva"/>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D6BD916-24B0-4586-91B6-5F32DE08166E}" type="slidenum">
              <a:rPr lang="es-MX" smtClean="0">
                <a:solidFill>
                  <a:prstClr val="black"/>
                </a:solidFill>
              </a:rPr>
              <a:pPr eaLnBrk="1" hangingPunct="1"/>
              <a:t>1</a:t>
            </a:fld>
            <a:endParaRPr lang="es-MX" smtClean="0">
              <a:solidFill>
                <a:prstClr val="black"/>
              </a:solidFill>
            </a:endParaRPr>
          </a:p>
        </p:txBody>
      </p:sp>
    </p:spTree>
    <p:extLst>
      <p:ext uri="{BB962C8B-B14F-4D97-AF65-F5344CB8AC3E}">
        <p14:creationId xmlns="" xmlns:p14="http://schemas.microsoft.com/office/powerpoint/2010/main" val="1723565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1507" name="2 Marcador de notas"/>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smtClean="0"/>
          </a:p>
        </p:txBody>
      </p:sp>
      <p:sp>
        <p:nvSpPr>
          <p:cNvPr id="21508" name="3 Marcador de número de diapositiva"/>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D6BD916-24B0-4586-91B6-5F32DE08166E}" type="slidenum">
              <a:rPr lang="es-MX" smtClean="0">
                <a:solidFill>
                  <a:prstClr val="black"/>
                </a:solidFill>
              </a:rPr>
              <a:pPr eaLnBrk="1" hangingPunct="1"/>
              <a:t>2</a:t>
            </a:fld>
            <a:endParaRPr lang="es-MX" smtClean="0">
              <a:solidFill>
                <a:prstClr val="black"/>
              </a:solidFill>
            </a:endParaRPr>
          </a:p>
        </p:txBody>
      </p:sp>
    </p:spTree>
    <p:extLst>
      <p:ext uri="{BB962C8B-B14F-4D97-AF65-F5344CB8AC3E}">
        <p14:creationId xmlns="" xmlns:p14="http://schemas.microsoft.com/office/powerpoint/2010/main" val="17235657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Rectángulo"/>
          <p:cNvSpPr/>
          <p:nvPr userDrawn="1"/>
        </p:nvSpPr>
        <p:spPr>
          <a:xfrm>
            <a:off x="0" y="1268413"/>
            <a:ext cx="9144000" cy="55895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dirty="0">
              <a:solidFill>
                <a:prstClr val="white"/>
              </a:solidFill>
            </a:endParaRPr>
          </a:p>
        </p:txBody>
      </p:sp>
      <p:pic>
        <p:nvPicPr>
          <p:cNvPr id="3" name="4 Imagen"/>
          <p:cNvPicPr>
            <a:picLocks noChangeAspect="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3175" y="15875"/>
            <a:ext cx="3097213" cy="1252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65780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C759752-6FD6-464B-9D70-27D96C964E78}"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2354799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749D560-18A7-4EB9-B06B-E493271CCF4F}"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3899480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3851920" y="404664"/>
            <a:ext cx="5122912" cy="432048"/>
          </a:xfrm>
          <a:prstGeom prst="rect">
            <a:avLst/>
          </a:prstGeom>
        </p:spPr>
        <p:txBody>
          <a:bodyPr/>
          <a:lstStyle>
            <a:lvl1pPr algn="r">
              <a:defRPr sz="2400" baseline="0">
                <a:solidFill>
                  <a:schemeClr val="tx1"/>
                </a:solidFill>
              </a:defRPr>
            </a:lvl1pPr>
          </a:lstStyle>
          <a:p>
            <a:endParaRPr lang="es-MX"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4" name="3 Marcador de fecha"/>
          <p:cNvSpPr>
            <a:spLocks noGrp="1"/>
          </p:cNvSpPr>
          <p:nvPr>
            <p:ph type="dt" sz="half" idx="10"/>
          </p:nvPr>
        </p:nvSpPr>
        <p:spPr>
          <a:xfrm>
            <a:off x="455613" y="6376988"/>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2B394ED-CF0E-4AF4-A3F6-C408F29812AF}"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563149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128606A-C666-429B-A045-C118A8656FDD}"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521885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FAA6164-C093-4305-90E0-51B83489589D}"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2267376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7BE3EEE-2503-4911-9EE8-E75C90B39423}"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503101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CA9B1BC-97FD-4691-A53E-B24BCBE59ACB}"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2984723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D2F1170-5A9D-4E2A-8CA9-D1DAAB42C1DD}"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725700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9BE64C9-7974-403F-B082-951A3EEE2EDD}"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658434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dirty="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2E2DC90-2CFF-4BE5-AAE9-8A9D1B57F8AE}"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203998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10 Rectángulo"/>
          <p:cNvSpPr/>
          <p:nvPr userDrawn="1"/>
        </p:nvSpPr>
        <p:spPr>
          <a:xfrm>
            <a:off x="0" y="1268413"/>
            <a:ext cx="9144000" cy="55895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dirty="0">
              <a:solidFill>
                <a:prstClr val="white"/>
              </a:solidFill>
            </a:endParaRPr>
          </a:p>
        </p:txBody>
      </p:sp>
      <p:pic>
        <p:nvPicPr>
          <p:cNvPr id="1027" name="11 Imagen"/>
          <p:cNvPicPr>
            <a:picLocks noChangeAspect="1"/>
          </p:cNvPicPr>
          <p:nvPr userDrawn="1"/>
        </p:nvPicPr>
        <p:blipFill>
          <a:blip r:embed="rId13" cstate="print">
            <a:extLst>
              <a:ext uri="{28A0092B-C50C-407E-A947-70E740481C1C}">
                <a14:useLocalDpi xmlns="" xmlns:a14="http://schemas.microsoft.com/office/drawing/2010/main" val="0"/>
              </a:ext>
            </a:extLst>
          </a:blip>
          <a:srcRect/>
          <a:stretch>
            <a:fillRect/>
          </a:stretch>
        </p:blipFill>
        <p:spPr bwMode="auto">
          <a:xfrm>
            <a:off x="3175" y="15875"/>
            <a:ext cx="3097213" cy="1252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spcBef>
          <a:spcPct val="0"/>
        </a:spcBef>
        <a:spcAft>
          <a:spcPct val="0"/>
        </a:spcAft>
        <a:defRPr b="1" kern="1200">
          <a:solidFill>
            <a:srgbClr val="7F7F7F"/>
          </a:solidFill>
          <a:latin typeface="+mj-lt"/>
          <a:ea typeface="+mj-ea"/>
          <a:cs typeface="+mj-cs"/>
        </a:defRPr>
      </a:lvl1pPr>
      <a:lvl2pPr algn="ctr" rtl="0" eaLnBrk="0" fontAlgn="base" hangingPunct="0">
        <a:spcBef>
          <a:spcPct val="0"/>
        </a:spcBef>
        <a:spcAft>
          <a:spcPct val="0"/>
        </a:spcAft>
        <a:defRPr b="1">
          <a:solidFill>
            <a:srgbClr val="7F7F7F"/>
          </a:solidFill>
          <a:latin typeface="Calibri" pitchFamily="34" charset="0"/>
        </a:defRPr>
      </a:lvl2pPr>
      <a:lvl3pPr algn="ctr" rtl="0" eaLnBrk="0" fontAlgn="base" hangingPunct="0">
        <a:spcBef>
          <a:spcPct val="0"/>
        </a:spcBef>
        <a:spcAft>
          <a:spcPct val="0"/>
        </a:spcAft>
        <a:defRPr b="1">
          <a:solidFill>
            <a:srgbClr val="7F7F7F"/>
          </a:solidFill>
          <a:latin typeface="Calibri" pitchFamily="34" charset="0"/>
        </a:defRPr>
      </a:lvl3pPr>
      <a:lvl4pPr algn="ctr" rtl="0" eaLnBrk="0" fontAlgn="base" hangingPunct="0">
        <a:spcBef>
          <a:spcPct val="0"/>
        </a:spcBef>
        <a:spcAft>
          <a:spcPct val="0"/>
        </a:spcAft>
        <a:defRPr b="1">
          <a:solidFill>
            <a:srgbClr val="7F7F7F"/>
          </a:solidFill>
          <a:latin typeface="Calibri" pitchFamily="34" charset="0"/>
        </a:defRPr>
      </a:lvl4pPr>
      <a:lvl5pPr algn="ctr" rtl="0" eaLnBrk="0" fontAlgn="base" hangingPunct="0">
        <a:spcBef>
          <a:spcPct val="0"/>
        </a:spcBef>
        <a:spcAft>
          <a:spcPct val="0"/>
        </a:spcAft>
        <a:defRPr b="1">
          <a:solidFill>
            <a:srgbClr val="7F7F7F"/>
          </a:solidFill>
          <a:latin typeface="Calibri" pitchFamily="34" charset="0"/>
        </a:defRPr>
      </a:lvl5pPr>
      <a:lvl6pPr marL="457200" algn="ctr" rtl="0" fontAlgn="base">
        <a:spcBef>
          <a:spcPct val="0"/>
        </a:spcBef>
        <a:spcAft>
          <a:spcPct val="0"/>
        </a:spcAft>
        <a:defRPr b="1">
          <a:solidFill>
            <a:srgbClr val="7F7F7F"/>
          </a:solidFill>
          <a:latin typeface="Calibri" pitchFamily="34" charset="0"/>
        </a:defRPr>
      </a:lvl6pPr>
      <a:lvl7pPr marL="914400" algn="ctr" rtl="0" fontAlgn="base">
        <a:spcBef>
          <a:spcPct val="0"/>
        </a:spcBef>
        <a:spcAft>
          <a:spcPct val="0"/>
        </a:spcAft>
        <a:defRPr b="1">
          <a:solidFill>
            <a:srgbClr val="7F7F7F"/>
          </a:solidFill>
          <a:latin typeface="Calibri" pitchFamily="34" charset="0"/>
        </a:defRPr>
      </a:lvl7pPr>
      <a:lvl8pPr marL="1371600" algn="ctr" rtl="0" fontAlgn="base">
        <a:spcBef>
          <a:spcPct val="0"/>
        </a:spcBef>
        <a:spcAft>
          <a:spcPct val="0"/>
        </a:spcAft>
        <a:defRPr b="1">
          <a:solidFill>
            <a:srgbClr val="7F7F7F"/>
          </a:solidFill>
          <a:latin typeface="Calibri" pitchFamily="34" charset="0"/>
        </a:defRPr>
      </a:lvl8pPr>
      <a:lvl9pPr marL="1828800" algn="ctr" rtl="0" fontAlgn="base">
        <a:spcBef>
          <a:spcPct val="0"/>
        </a:spcBef>
        <a:spcAft>
          <a:spcPct val="0"/>
        </a:spcAft>
        <a:defRPr b="1">
          <a:solidFill>
            <a:srgbClr val="7F7F7F"/>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 descr="C:\Users\maria.rodriguezr\AppData\Local\Microsoft\Windows\Temporary Internet Files\Content.Outlook\5TEAARM3\inadem.jpg"/>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6804248" y="254063"/>
            <a:ext cx="2232248" cy="798673"/>
          </a:xfrm>
          <a:prstGeom prst="rect">
            <a:avLst/>
          </a:prstGeom>
          <a:noFill/>
          <a:ln>
            <a:noFill/>
          </a:ln>
        </p:spPr>
      </p:pic>
      <p:sp>
        <p:nvSpPr>
          <p:cNvPr id="13" name="TextBox 12"/>
          <p:cNvSpPr txBox="1"/>
          <p:nvPr/>
        </p:nvSpPr>
        <p:spPr>
          <a:xfrm>
            <a:off x="179512" y="1412776"/>
            <a:ext cx="3168352" cy="369332"/>
          </a:xfrm>
          <a:prstGeom prst="rect">
            <a:avLst/>
          </a:prstGeom>
          <a:noFill/>
        </p:spPr>
        <p:txBody>
          <a:bodyPr wrap="square" rtlCol="0">
            <a:spAutoFit/>
          </a:bodyPr>
          <a:lstStyle/>
          <a:p>
            <a:r>
              <a:rPr lang="es-MX" b="1" dirty="0">
                <a:solidFill>
                  <a:prstClr val="black"/>
                </a:solidFill>
              </a:rPr>
              <a:t>Indicador</a:t>
            </a:r>
          </a:p>
        </p:txBody>
      </p:sp>
      <p:sp>
        <p:nvSpPr>
          <p:cNvPr id="6" name="6 Rectángulo"/>
          <p:cNvSpPr/>
          <p:nvPr/>
        </p:nvSpPr>
        <p:spPr>
          <a:xfrm>
            <a:off x="2195736" y="1268760"/>
            <a:ext cx="5904656" cy="923330"/>
          </a:xfrm>
          <a:prstGeom prst="rect">
            <a:avLst/>
          </a:prstGeom>
          <a:solidFill>
            <a:schemeClr val="tx2">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spAutoFit/>
          </a:bodyPr>
          <a:lstStyle/>
          <a:p>
            <a:pPr algn="ctr">
              <a:defRPr/>
            </a:pPr>
            <a:r>
              <a:rPr lang="es-MX" b="1" dirty="0">
                <a:solidFill>
                  <a:prstClr val="white"/>
                </a:solidFill>
                <a:cs typeface="Arial" charset="0"/>
              </a:rPr>
              <a:t>Porcentaje de locatarios de las centrales y mercados de abasto que recibieron apoyos para mejorar sus competencias logísticas</a:t>
            </a:r>
            <a:endParaRPr lang="es-ES" b="1" dirty="0">
              <a:solidFill>
                <a:prstClr val="white"/>
              </a:solidFill>
              <a:cs typeface="Arial" charset="0"/>
            </a:endParaRPr>
          </a:p>
        </p:txBody>
      </p:sp>
      <p:sp>
        <p:nvSpPr>
          <p:cNvPr id="9" name="TextBox 8"/>
          <p:cNvSpPr txBox="1"/>
          <p:nvPr/>
        </p:nvSpPr>
        <p:spPr>
          <a:xfrm>
            <a:off x="179512" y="1628800"/>
            <a:ext cx="1584176" cy="646331"/>
          </a:xfrm>
          <a:prstGeom prst="rect">
            <a:avLst/>
          </a:prstGeom>
          <a:noFill/>
        </p:spPr>
        <p:txBody>
          <a:bodyPr wrap="square" rtlCol="0">
            <a:spAutoFit/>
          </a:bodyPr>
          <a:lstStyle/>
          <a:p>
            <a:r>
              <a:rPr lang="es-MX" b="1" dirty="0">
                <a:solidFill>
                  <a:prstClr val="black"/>
                </a:solidFill>
              </a:rPr>
              <a:t>Nivel: Componente</a:t>
            </a:r>
          </a:p>
        </p:txBody>
      </p:sp>
      <p:pic>
        <p:nvPicPr>
          <p:cNvPr id="10" name="Picture 9" descr="niño preguntando.jpg"/>
          <p:cNvPicPr>
            <a:picLocks noChangeAspect="1"/>
          </p:cNvPicPr>
          <p:nvPr/>
        </p:nvPicPr>
        <p:blipFill>
          <a:blip r:embed="rId4" cstate="print"/>
          <a:stretch>
            <a:fillRect/>
          </a:stretch>
        </p:blipFill>
        <p:spPr>
          <a:xfrm>
            <a:off x="251520" y="2708920"/>
            <a:ext cx="1359595" cy="1359595"/>
          </a:xfrm>
          <a:prstGeom prst="rect">
            <a:avLst/>
          </a:prstGeom>
        </p:spPr>
      </p:pic>
      <p:sp>
        <p:nvSpPr>
          <p:cNvPr id="11" name="Down Arrow 10"/>
          <p:cNvSpPr/>
          <p:nvPr/>
        </p:nvSpPr>
        <p:spPr>
          <a:xfrm>
            <a:off x="5076056" y="2204864"/>
            <a:ext cx="648072" cy="360040"/>
          </a:xfrm>
          <a:prstGeom prst="downArrow">
            <a:avLst/>
          </a:prstGeom>
          <a:solidFill>
            <a:schemeClr val="bg1">
              <a:lumMod val="75000"/>
            </a:schemeClr>
          </a:solidFill>
          <a:ln>
            <a:solidFill>
              <a:schemeClr val="bg1">
                <a:lumMod val="8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s-MX">
              <a:solidFill>
                <a:prstClr val="black"/>
              </a:solidFill>
            </a:endParaRPr>
          </a:p>
        </p:txBody>
      </p:sp>
      <p:sp>
        <p:nvSpPr>
          <p:cNvPr id="14" name="TextBox 13"/>
          <p:cNvSpPr txBox="1"/>
          <p:nvPr/>
        </p:nvSpPr>
        <p:spPr>
          <a:xfrm>
            <a:off x="1835696" y="2636912"/>
            <a:ext cx="6768752" cy="1200329"/>
          </a:xfrm>
          <a:prstGeom prst="rect">
            <a:avLst/>
          </a:prstGeom>
          <a:noFill/>
        </p:spPr>
        <p:txBody>
          <a:bodyPr wrap="square" rtlCol="0">
            <a:spAutoFit/>
          </a:bodyPr>
          <a:lstStyle/>
          <a:p>
            <a:r>
              <a:rPr lang="es-MX" dirty="0">
                <a:solidFill>
                  <a:prstClr val="black"/>
                </a:solidFill>
              </a:rPr>
              <a:t>Mide el número de locatarios de las centrales y mercados de abasto que recibieron apoyos a través del Fondo Nacional Emprendedor para mejorar sus competencias logísticas.</a:t>
            </a:r>
          </a:p>
          <a:p>
            <a:endParaRPr lang="es-MX" dirty="0">
              <a:solidFill>
                <a:prstClr val="black"/>
              </a:solidFill>
            </a:endParaRPr>
          </a:p>
        </p:txBody>
      </p:sp>
      <p:sp>
        <p:nvSpPr>
          <p:cNvPr id="18" name="TextBox 17"/>
          <p:cNvSpPr txBox="1"/>
          <p:nvPr/>
        </p:nvSpPr>
        <p:spPr>
          <a:xfrm>
            <a:off x="1907704" y="4077072"/>
            <a:ext cx="3024336" cy="369332"/>
          </a:xfrm>
          <a:prstGeom prst="rect">
            <a:avLst/>
          </a:prstGeom>
          <a:noFill/>
        </p:spPr>
        <p:txBody>
          <a:bodyPr wrap="square" rtlCol="0">
            <a:spAutoFit/>
          </a:bodyPr>
          <a:lstStyle/>
          <a:p>
            <a:r>
              <a:rPr lang="es-MX" dirty="0">
                <a:solidFill>
                  <a:prstClr val="black"/>
                </a:solidFill>
              </a:rPr>
              <a:t>Variables para su medición</a:t>
            </a:r>
          </a:p>
        </p:txBody>
      </p:sp>
      <p:graphicFrame>
        <p:nvGraphicFramePr>
          <p:cNvPr id="19" name="Table 18"/>
          <p:cNvGraphicFramePr>
            <a:graphicFrameLocks noGrp="1"/>
          </p:cNvGraphicFramePr>
          <p:nvPr/>
        </p:nvGraphicFramePr>
        <p:xfrm>
          <a:off x="1979713" y="4581128"/>
          <a:ext cx="6192687" cy="1686560"/>
        </p:xfrm>
        <a:graphic>
          <a:graphicData uri="http://schemas.openxmlformats.org/drawingml/2006/table">
            <a:tbl>
              <a:tblPr firstRow="1" bandRow="1">
                <a:tableStyleId>{5C22544A-7EE6-4342-B048-85BDC9FD1C3A}</a:tableStyleId>
              </a:tblPr>
              <a:tblGrid>
                <a:gridCol w="3456383"/>
                <a:gridCol w="2736304"/>
              </a:tblGrid>
              <a:tr h="370840">
                <a:tc>
                  <a:txBody>
                    <a:bodyPr/>
                    <a:lstStyle/>
                    <a:p>
                      <a:r>
                        <a:rPr lang="es-MX" sz="1400" dirty="0" smtClean="0"/>
                        <a:t>Variable 1</a:t>
                      </a:r>
                      <a:endParaRPr lang="es-MX" sz="1400" dirty="0"/>
                    </a:p>
                  </a:txBody>
                  <a:tcPr/>
                </a:tc>
                <a:tc>
                  <a:txBody>
                    <a:bodyPr/>
                    <a:lstStyle/>
                    <a:p>
                      <a:r>
                        <a:rPr lang="es-MX" sz="1400" dirty="0" smtClean="0"/>
                        <a:t>Variable 2</a:t>
                      </a:r>
                      <a:endParaRPr lang="es-MX" sz="1400" dirty="0"/>
                    </a:p>
                  </a:txBody>
                  <a:tcPr/>
                </a:tc>
              </a:tr>
              <a:tr h="370840">
                <a:tc>
                  <a:txBody>
                    <a:bodyPr/>
                    <a:lstStyle/>
                    <a:p>
                      <a:r>
                        <a:rPr lang="es-MX" sz="1400" dirty="0" smtClean="0"/>
                        <a:t>Locatarios de las Centrales, Mercados de Abasto y mercados públicos que recibieron apoyos para mejorar sus competencias logísticas en el período 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400" dirty="0" smtClean="0"/>
                        <a:t>Población total de locatarios de centrales y mercados de abasto en el período t</a:t>
                      </a:r>
                    </a:p>
                    <a:p>
                      <a:pPr marL="0" marR="0" indent="0" algn="l" defTabSz="914400" rtl="0" eaLnBrk="1" fontAlgn="auto" latinLnBrk="0" hangingPunct="1">
                        <a:lnSpc>
                          <a:spcPct val="100000"/>
                        </a:lnSpc>
                        <a:spcBef>
                          <a:spcPts val="0"/>
                        </a:spcBef>
                        <a:spcAft>
                          <a:spcPts val="0"/>
                        </a:spcAft>
                        <a:buClrTx/>
                        <a:buSzTx/>
                        <a:buFontTx/>
                        <a:buNone/>
                        <a:tabLst/>
                        <a:defRPr/>
                      </a:pPr>
                      <a:endParaRPr lang="es-MX" sz="1400" dirty="0" smtClean="0"/>
                    </a:p>
                  </a:txBody>
                  <a:tcPr/>
                </a:tc>
              </a:tr>
              <a:tr h="370840">
                <a:tc gridSpan="2">
                  <a:txBody>
                    <a:bodyPr/>
                    <a:lstStyle/>
                    <a:p>
                      <a:r>
                        <a:rPr lang="es-MX" sz="1400" kern="1200" dirty="0" smtClean="0">
                          <a:solidFill>
                            <a:schemeClr val="dk1"/>
                          </a:solidFill>
                          <a:latin typeface="+mn-lt"/>
                          <a:ea typeface="+mn-ea"/>
                          <a:cs typeface="+mn-cs"/>
                        </a:rPr>
                        <a:t>Frecuencia: Semestral</a:t>
                      </a:r>
                    </a:p>
                  </a:txBody>
                  <a:tcPr/>
                </a:tc>
                <a:tc hMerge="1">
                  <a:txBody>
                    <a:bodyPr/>
                    <a:lstStyle/>
                    <a:p>
                      <a:endParaRPr lang="es-MX"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 descr="C:\Users\maria.rodriguezr\AppData\Local\Microsoft\Windows\Temporary Internet Files\Content.Outlook\5TEAARM3\inadem.jpg"/>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6804248" y="254063"/>
            <a:ext cx="2232248" cy="798673"/>
          </a:xfrm>
          <a:prstGeom prst="rect">
            <a:avLst/>
          </a:prstGeom>
          <a:noFill/>
          <a:ln>
            <a:noFill/>
          </a:ln>
        </p:spPr>
      </p:pic>
      <p:sp>
        <p:nvSpPr>
          <p:cNvPr id="15" name="16 Rectángulo"/>
          <p:cNvSpPr/>
          <p:nvPr/>
        </p:nvSpPr>
        <p:spPr>
          <a:xfrm>
            <a:off x="1618122" y="1340768"/>
            <a:ext cx="6482269" cy="369332"/>
          </a:xfrm>
          <a:prstGeom prst="rect">
            <a:avLst/>
          </a:prstGeom>
          <a:ln/>
        </p:spPr>
        <p:style>
          <a:lnRef idx="0">
            <a:schemeClr val="accent3"/>
          </a:lnRef>
          <a:fillRef idx="3">
            <a:schemeClr val="accent3"/>
          </a:fillRef>
          <a:effectRef idx="3">
            <a:schemeClr val="accent3"/>
          </a:effectRef>
          <a:fontRef idx="minor">
            <a:schemeClr val="lt1"/>
          </a:fontRef>
        </p:style>
        <p:txBody>
          <a:bodyPr wrap="square">
            <a:spAutoFit/>
          </a:bodyPr>
          <a:lstStyle/>
          <a:p>
            <a:pPr algn="ctr">
              <a:defRPr/>
            </a:pPr>
            <a:r>
              <a:rPr lang="es-MX" b="1" dirty="0">
                <a:solidFill>
                  <a:prstClr val="white"/>
                </a:solidFill>
              </a:rPr>
              <a:t>Meta 2015 y avance alcanzado</a:t>
            </a:r>
            <a:endParaRPr lang="es-ES" b="1" dirty="0">
              <a:solidFill>
                <a:prstClr val="white"/>
              </a:solidFill>
            </a:endParaRPr>
          </a:p>
        </p:txBody>
      </p:sp>
      <p:graphicFrame>
        <p:nvGraphicFramePr>
          <p:cNvPr id="16" name="Table 15"/>
          <p:cNvGraphicFramePr>
            <a:graphicFrameLocks noGrp="1"/>
          </p:cNvGraphicFramePr>
          <p:nvPr/>
        </p:nvGraphicFramePr>
        <p:xfrm>
          <a:off x="683567" y="1779300"/>
          <a:ext cx="7488834" cy="1742440"/>
        </p:xfrm>
        <a:graphic>
          <a:graphicData uri="http://schemas.openxmlformats.org/drawingml/2006/table">
            <a:tbl>
              <a:tblPr firstRow="1" bandRow="1">
                <a:tableStyleId>{8799B23B-EC83-4686-B30A-512413B5E67A}</a:tableStyleId>
              </a:tblPr>
              <a:tblGrid>
                <a:gridCol w="1861286"/>
                <a:gridCol w="1861286"/>
                <a:gridCol w="3766262"/>
              </a:tblGrid>
              <a:tr h="370840">
                <a:tc>
                  <a:txBody>
                    <a:bodyPr/>
                    <a:lstStyle/>
                    <a:p>
                      <a:pPr algn="ctr"/>
                      <a:r>
                        <a:rPr lang="es-MX" dirty="0" smtClean="0"/>
                        <a:t>Meta anual</a:t>
                      </a:r>
                      <a:endParaRPr lang="es-MX" dirty="0"/>
                    </a:p>
                  </a:txBody>
                  <a:tcPr/>
                </a:tc>
                <a:tc>
                  <a:txBody>
                    <a:bodyPr/>
                    <a:lstStyle/>
                    <a:p>
                      <a:pPr algn="ctr"/>
                      <a:r>
                        <a:rPr lang="es-MX" dirty="0" smtClean="0"/>
                        <a:t>Avance diciembre</a:t>
                      </a:r>
                      <a:endParaRPr lang="es-MX" dirty="0"/>
                    </a:p>
                  </a:txBody>
                  <a:tcPr/>
                </a:tc>
                <a:tc>
                  <a:txBody>
                    <a:bodyPr/>
                    <a:lstStyle/>
                    <a:p>
                      <a:pPr algn="ctr"/>
                      <a:r>
                        <a:rPr lang="es-MX" dirty="0" smtClean="0"/>
                        <a:t>Observaciones </a:t>
                      </a:r>
                      <a:endParaRPr lang="es-MX" dirty="0"/>
                    </a:p>
                  </a:txBody>
                  <a:tcPr/>
                </a:tc>
              </a:tr>
              <a:tr h="370840">
                <a:tc>
                  <a:txBody>
                    <a:bodyPr/>
                    <a:lstStyle/>
                    <a:p>
                      <a:pPr algn="ctr"/>
                      <a:r>
                        <a:rPr lang="es-MX" sz="1400" dirty="0" smtClean="0"/>
                        <a:t>2.6%</a:t>
                      </a:r>
                      <a:endParaRPr lang="es-MX" sz="1400" dirty="0"/>
                    </a:p>
                  </a:txBody>
                  <a:tcPr/>
                </a:tc>
                <a:tc>
                  <a:txBody>
                    <a:bodyPr/>
                    <a:lstStyle/>
                    <a:p>
                      <a:pPr algn="ctr"/>
                      <a:r>
                        <a:rPr lang="es-MX" sz="1400" dirty="0" smtClean="0"/>
                        <a:t>5.4%</a:t>
                      </a:r>
                      <a:endParaRPr lang="es-MX" sz="1400" dirty="0"/>
                    </a:p>
                  </a:txBody>
                  <a:tcPr/>
                </a:tc>
                <a:tc>
                  <a:txBody>
                    <a:bodyPr/>
                    <a:lstStyle/>
                    <a:p>
                      <a:pPr algn="ctr"/>
                      <a:r>
                        <a:rPr lang="es-MX" sz="1200" dirty="0" smtClean="0"/>
                        <a:t>El recorte presupuestario al que fue sujeto el FNE a inicios de año limitó la publicación de la convocatoria respectiva. Sin embargo, con el fin de apoyar al sector logística, el INADEM en coordinación con las entidades federativas, aprobaron un total de 17 proyectos que comprometen beneficiar a 836 locatarios de las centrales y mercados de abasto, con lo que se rebasó la meta anual programada</a:t>
                      </a:r>
                      <a:endParaRPr lang="es-MX" sz="1200" dirty="0"/>
                    </a:p>
                  </a:txBody>
                  <a:tcPr/>
                </a:tc>
              </a:tr>
            </a:tbl>
          </a:graphicData>
        </a:graphic>
      </p:graphicFrame>
      <p:sp>
        <p:nvSpPr>
          <p:cNvPr id="17" name="TextBox 16"/>
          <p:cNvSpPr txBox="1"/>
          <p:nvPr/>
        </p:nvSpPr>
        <p:spPr>
          <a:xfrm>
            <a:off x="467544" y="3645024"/>
            <a:ext cx="8424936" cy="1754326"/>
          </a:xfrm>
          <a:prstGeom prst="rect">
            <a:avLst/>
          </a:prstGeom>
          <a:noFill/>
        </p:spPr>
        <p:txBody>
          <a:bodyPr wrap="square" rtlCol="0">
            <a:spAutoFit/>
          </a:bodyPr>
          <a:lstStyle/>
          <a:p>
            <a:r>
              <a:rPr lang="es-MX" b="1" dirty="0">
                <a:solidFill>
                  <a:prstClr val="black"/>
                </a:solidFill>
              </a:rPr>
              <a:t>Medios de verificación</a:t>
            </a:r>
          </a:p>
          <a:p>
            <a:endParaRPr lang="es-MX" b="1" dirty="0">
              <a:solidFill>
                <a:prstClr val="black"/>
              </a:solidFill>
            </a:endParaRPr>
          </a:p>
          <a:p>
            <a:pPr>
              <a:buFont typeface="Arial" pitchFamily="34" charset="0"/>
              <a:buChar char="•"/>
            </a:pPr>
            <a:r>
              <a:rPr lang="es-MX" dirty="0">
                <a:solidFill>
                  <a:prstClr val="black"/>
                </a:solidFill>
              </a:rPr>
              <a:t> MIPYMES apoyadas </a:t>
            </a:r>
            <a:r>
              <a:rPr lang="es-MX" dirty="0" smtClean="0">
                <a:solidFill>
                  <a:prstClr val="black"/>
                </a:solidFill>
              </a:rPr>
              <a:t>a </a:t>
            </a:r>
            <a:r>
              <a:rPr lang="es-MX" dirty="0">
                <a:solidFill>
                  <a:prstClr val="black"/>
                </a:solidFill>
              </a:rPr>
              <a:t>través de los convenios de coordinación con las entidades </a:t>
            </a:r>
            <a:r>
              <a:rPr lang="es-MX" dirty="0" smtClean="0">
                <a:solidFill>
                  <a:prstClr val="black"/>
                </a:solidFill>
              </a:rPr>
              <a:t>federativas, relacionadas con la construcción o  modernización </a:t>
            </a:r>
            <a:r>
              <a:rPr lang="es-MX" smtClean="0">
                <a:solidFill>
                  <a:prstClr val="black"/>
                </a:solidFill>
              </a:rPr>
              <a:t>de centrales </a:t>
            </a:r>
            <a:r>
              <a:rPr lang="es-MX" dirty="0" smtClean="0">
                <a:solidFill>
                  <a:prstClr val="black"/>
                </a:solidFill>
              </a:rPr>
              <a:t>de abasto y mercados públicos.</a:t>
            </a:r>
            <a:endParaRPr lang="es-MX" dirty="0">
              <a:solidFill>
                <a:prstClr val="black"/>
              </a:solidFill>
            </a:endParaRPr>
          </a:p>
          <a:p>
            <a:pPr marL="342900" indent="-342900"/>
            <a:endParaRPr lang="es-MX" dirty="0">
              <a:solidFill>
                <a:prstClr val="black"/>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216</Words>
  <Application>Microsoft Office PowerPoint</Application>
  <PresentationFormat>On-screen Show (4:3)</PresentationFormat>
  <Paragraphs>22</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Tema de Office</vt:lpstr>
      <vt:lpstr>Slide 1</vt:lpstr>
      <vt:lpstr>Slide 2</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Lidia</dc:creator>
  <cp:lastModifiedBy>Lidia</cp:lastModifiedBy>
  <cp:revision>7</cp:revision>
  <dcterms:created xsi:type="dcterms:W3CDTF">2015-09-21T17:09:19Z</dcterms:created>
  <dcterms:modified xsi:type="dcterms:W3CDTF">2016-10-18T03:59:41Z</dcterms:modified>
</cp:coreProperties>
</file>